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IBM Plex Sans Light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  <p:embeddedFont>
      <p:font typeface="IBM Plex Sans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Italic.fntdata"/><Relationship Id="rId20" Type="http://schemas.openxmlformats.org/officeDocument/2006/relationships/slide" Target="slides/slide15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Light-bold.fntdata"/><Relationship Id="rId25" Type="http://schemas.openxmlformats.org/officeDocument/2006/relationships/font" Target="fonts/IBMPlexSansLight-regular.fntdata"/><Relationship Id="rId28" Type="http://schemas.openxmlformats.org/officeDocument/2006/relationships/font" Target="fonts/IBMPlexSansLight-boldItalic.fntdata"/><Relationship Id="rId27" Type="http://schemas.openxmlformats.org/officeDocument/2006/relationships/font" Target="fonts/IBMPlex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bold.fntdata"/><Relationship Id="rId15" Type="http://schemas.openxmlformats.org/officeDocument/2006/relationships/slide" Target="slides/slide10.xml"/><Relationship Id="rId37" Type="http://schemas.openxmlformats.org/officeDocument/2006/relationships/font" Target="fonts/IBMPlexSans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IBMPlexSans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IBMPlexSans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60a04bbe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460a04bbe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6ec26212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6ec26212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d304fdf7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d304fdf7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6ec26212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6ec26212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6ec2621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6ec2621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d304fdf7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d304fdf7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6ebec119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6ebec11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60a04bb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60a04bb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d304fdf7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d304fdf7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60a04bb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60a04bb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6ebec11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6ebec11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6ebec11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6ebec11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60a04bb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60a04bb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304fdf7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304fdf7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1 line)">
  <p:cSld name="Cover (1 line)">
    <p:bg>
      <p:bgPr>
        <a:solidFill>
          <a:srgbClr val="171717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"/>
          <p:cNvSpPr txBox="1"/>
          <p:nvPr>
            <p:ph type="title"/>
          </p:nvPr>
        </p:nvSpPr>
        <p:spPr>
          <a:xfrm>
            <a:off x="210312" y="201170"/>
            <a:ext cx="41421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"/>
          <p:cNvSpPr txBox="1"/>
          <p:nvPr>
            <p:ph idx="1" type="body"/>
          </p:nvPr>
        </p:nvSpPr>
        <p:spPr>
          <a:xfrm>
            <a:off x="216662" y="990317"/>
            <a:ext cx="41181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2"/>
          <p:cNvSpPr txBox="1"/>
          <p:nvPr>
            <p:ph idx="2" type="body"/>
          </p:nvPr>
        </p:nvSpPr>
        <p:spPr>
          <a:xfrm>
            <a:off x="216661" y="1256728"/>
            <a:ext cx="41181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cxnSp>
        <p:nvCxnSpPr>
          <p:cNvPr id="60" name="Google Shape;60;p2"/>
          <p:cNvCxnSpPr/>
          <p:nvPr/>
        </p:nvCxnSpPr>
        <p:spPr>
          <a:xfrm>
            <a:off x="235892" y="771088"/>
            <a:ext cx="5487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4659672"/>
            <a:ext cx="1125998" cy="35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no footer)">
  <p:cSld name="Blank (no footer)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no footer)">
  <p:cSld name="Title / divider (no footer)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>
            <p:ph type="title"/>
          </p:nvPr>
        </p:nvSpPr>
        <p:spPr>
          <a:xfrm>
            <a:off x="210312" y="201167"/>
            <a:ext cx="4142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" name="Google Shape;1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footer)">
  <p:cSld name="Title / divider (footer)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/>
          <p:nvPr>
            <p:ph type="title"/>
          </p:nvPr>
        </p:nvSpPr>
        <p:spPr>
          <a:xfrm>
            <a:off x="210312" y="201167"/>
            <a:ext cx="4142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2" name="Google Shape;12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">
  <p:cSld name="Xlg text"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type="title"/>
          </p:nvPr>
        </p:nvSpPr>
        <p:spPr>
          <a:xfrm>
            <a:off x="137160" y="91440"/>
            <a:ext cx="69495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 / fact + image">
  <p:cSld name="Xlg text / fact + imag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155448" y="1155627"/>
            <a:ext cx="42063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8280"/>
              <a:buNone/>
              <a:defRPr b="0" i="0" sz="9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31" name="Google Shape;131;p1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3" name="Google Shape;133;p15"/>
          <p:cNvSpPr txBox="1"/>
          <p:nvPr>
            <p:ph idx="3" type="body"/>
          </p:nvPr>
        </p:nvSpPr>
        <p:spPr>
          <a:xfrm>
            <a:off x="219456" y="173736"/>
            <a:ext cx="3794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34" name="Google Shape;13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>
  <p:cSld name="1_Quot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type="title"/>
          </p:nvPr>
        </p:nvSpPr>
        <p:spPr>
          <a:xfrm>
            <a:off x="73152" y="201169"/>
            <a:ext cx="55626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219456" y="1947672"/>
            <a:ext cx="4123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2" type="body"/>
          </p:nvPr>
        </p:nvSpPr>
        <p:spPr>
          <a:xfrm>
            <a:off x="219456" y="2203704"/>
            <a:ext cx="4123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b="0" i="1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width image ">
  <p:cSld name="Title + full width image 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" name="Google Shape;145;p17"/>
          <p:cNvSpPr/>
          <p:nvPr>
            <p:ph idx="2" type="pic"/>
          </p:nvPr>
        </p:nvSpPr>
        <p:spPr>
          <a:xfrm>
            <a:off x="0" y="1276350"/>
            <a:ext cx="9144000" cy="38670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219456" y="173736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right">
  <p:cSld name="Title + content righ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210312" y="201168"/>
            <a:ext cx="41421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4791456" y="201168"/>
            <a:ext cx="4123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3" name="Google Shape;153;p18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4 - 3/4)">
  <p:cSld name="Title + 2 columns (1/4 - 3/4)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210312" y="201168"/>
            <a:ext cx="6419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8" name="Google Shape;158;p19"/>
          <p:cNvSpPr txBox="1"/>
          <p:nvPr>
            <p:ph idx="2" type="body"/>
          </p:nvPr>
        </p:nvSpPr>
        <p:spPr>
          <a:xfrm>
            <a:off x="2505456" y="1243584"/>
            <a:ext cx="6400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1/4 - 1/2)">
  <p:cSld name="Title + 3 columns (1/4 - 1/2)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210312" y="201168"/>
            <a:ext cx="6419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2505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6" name="Google Shape;166;p20"/>
          <p:cNvSpPr txBox="1"/>
          <p:nvPr>
            <p:ph idx="3" type="body"/>
          </p:nvPr>
        </p:nvSpPr>
        <p:spPr>
          <a:xfrm>
            <a:off x="4791456" y="1243584"/>
            <a:ext cx="41421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(split background)">
  <p:cSld name="Title + 2 column (split background)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210311" y="201168"/>
            <a:ext cx="4114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" type="body"/>
          </p:nvPr>
        </p:nvSpPr>
        <p:spPr>
          <a:xfrm>
            <a:off x="4791456" y="1243584"/>
            <a:ext cx="41421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66" name="Google Shape;66;p3"/>
          <p:cNvSpPr txBox="1"/>
          <p:nvPr>
            <p:ph idx="2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67" name="Google Shape;67;p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 (1/4)">
  <p:cSld name="Title + 4 columns (1/4)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210312" y="201168"/>
            <a:ext cx="6419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2" type="body"/>
          </p:nvPr>
        </p:nvSpPr>
        <p:spPr>
          <a:xfrm>
            <a:off x="2505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3" type="body"/>
          </p:nvPr>
        </p:nvSpPr>
        <p:spPr>
          <a:xfrm>
            <a:off x="4791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4" type="body"/>
          </p:nvPr>
        </p:nvSpPr>
        <p:spPr>
          <a:xfrm>
            <a:off x="7086600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 (with numbers)">
  <p:cSld name="Title + 4 columns (with numbers)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210312" y="201168"/>
            <a:ext cx="6876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219456" y="1929384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2500884" y="1930400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3" type="body"/>
          </p:nvPr>
        </p:nvSpPr>
        <p:spPr>
          <a:xfrm>
            <a:off x="4791456" y="1929384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4" type="body"/>
          </p:nvPr>
        </p:nvSpPr>
        <p:spPr>
          <a:xfrm>
            <a:off x="7086600" y="1930399"/>
            <a:ext cx="18378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5" name="Google Shape;185;p22"/>
          <p:cNvSpPr txBox="1"/>
          <p:nvPr>
            <p:ph idx="5" type="body"/>
          </p:nvPr>
        </p:nvSpPr>
        <p:spPr>
          <a:xfrm>
            <a:off x="228666" y="1289050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idx="6" type="body"/>
          </p:nvPr>
        </p:nvSpPr>
        <p:spPr>
          <a:xfrm>
            <a:off x="2514666" y="1303009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7" type="body"/>
          </p:nvPr>
        </p:nvSpPr>
        <p:spPr>
          <a:xfrm>
            <a:off x="4800666" y="1303008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8" type="body"/>
          </p:nvPr>
        </p:nvSpPr>
        <p:spPr>
          <a:xfrm>
            <a:off x="7086600" y="1285916"/>
            <a:ext cx="763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+ 3/4 image/content">
  <p:cSld name="Small title + 3/4 image/conte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2505456" y="201168"/>
            <a:ext cx="64008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2" type="body"/>
          </p:nvPr>
        </p:nvSpPr>
        <p:spPr>
          <a:xfrm>
            <a:off x="219456" y="201168"/>
            <a:ext cx="18288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4 column">
  <p:cSld name="Left panel title + 4 column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2304535" y="0"/>
            <a:ext cx="6839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4791456" y="1243584"/>
            <a:ext cx="18333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SzPts val="990"/>
              <a:buNone/>
              <a:defRPr b="0" i="0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7086600" y="1243584"/>
            <a:ext cx="18333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4" type="body"/>
          </p:nvPr>
        </p:nvSpPr>
        <p:spPr>
          <a:xfrm>
            <a:off x="219456" y="1243584"/>
            <a:ext cx="18378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5" type="body"/>
          </p:nvPr>
        </p:nvSpPr>
        <p:spPr>
          <a:xfrm>
            <a:off x="2505456" y="1243584"/>
            <a:ext cx="1828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ft panel title + 4 column">
  <p:cSld name="1_Left panel title + 4 column">
    <p:bg>
      <p:bgPr>
        <a:solidFill>
          <a:schemeClr val="accen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2304535" y="0"/>
            <a:ext cx="6839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4791456" y="1243584"/>
            <a:ext cx="18333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SzPts val="990"/>
              <a:buNone/>
              <a:defRPr b="0" i="0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2" type="body"/>
          </p:nvPr>
        </p:nvSpPr>
        <p:spPr>
          <a:xfrm>
            <a:off x="7086600" y="1243584"/>
            <a:ext cx="18333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 b="0" i="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4" type="body"/>
          </p:nvPr>
        </p:nvSpPr>
        <p:spPr>
          <a:xfrm>
            <a:off x="219456" y="1243584"/>
            <a:ext cx="18378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5" type="body"/>
          </p:nvPr>
        </p:nvSpPr>
        <p:spPr>
          <a:xfrm>
            <a:off x="2505456" y="1243584"/>
            <a:ext cx="1828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image">
  <p:cSld name="Left panel title + image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2304535" y="0"/>
            <a:ext cx="6839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9414" y="0"/>
            <a:ext cx="1594588" cy="61264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/>
          <p:nvPr>
            <p:ph idx="2" type="pic"/>
          </p:nvPr>
        </p:nvSpPr>
        <p:spPr>
          <a:xfrm>
            <a:off x="2286000" y="0"/>
            <a:ext cx="6858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219779" y="4327588"/>
            <a:ext cx="1865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900"/>
              <a:buNone/>
              <a:defRPr b="0" i="1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2" name="Google Shape;222;p26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  <a:defRPr sz="20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4" type="body"/>
          </p:nvPr>
        </p:nvSpPr>
        <p:spPr>
          <a:xfrm>
            <a:off x="219457" y="1243584"/>
            <a:ext cx="18378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">
  <p:cSld name="Title + 1 column + 3 boxe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8" name="Google Shape;228;p27"/>
          <p:cNvSpPr txBox="1"/>
          <p:nvPr>
            <p:ph idx="2" type="body"/>
          </p:nvPr>
        </p:nvSpPr>
        <p:spPr>
          <a:xfrm>
            <a:off x="4572000" y="0"/>
            <a:ext cx="2286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3" type="body"/>
          </p:nvPr>
        </p:nvSpPr>
        <p:spPr>
          <a:xfrm>
            <a:off x="6858000" y="0"/>
            <a:ext cx="2286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4" type="body"/>
          </p:nvPr>
        </p:nvSpPr>
        <p:spPr>
          <a:xfrm>
            <a:off x="4572000" y="2570163"/>
            <a:ext cx="4572000" cy="25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2" name="Google Shape;232;p27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 gray">
  <p:cSld name="Title + 1 column + 3 boxes gray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2" type="body"/>
          </p:nvPr>
        </p:nvSpPr>
        <p:spPr>
          <a:xfrm>
            <a:off x="4572000" y="0"/>
            <a:ext cx="2286000" cy="25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3" type="body"/>
          </p:nvPr>
        </p:nvSpPr>
        <p:spPr>
          <a:xfrm>
            <a:off x="6858000" y="0"/>
            <a:ext cx="22860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idx="4" type="body"/>
          </p:nvPr>
        </p:nvSpPr>
        <p:spPr>
          <a:xfrm>
            <a:off x="4572000" y="2570163"/>
            <a:ext cx="4572000" cy="25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0" name="Google Shape;240;p28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 (alt)">
  <p:cSld name="Title + 4 boxes (alt)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0" y="-1"/>
            <a:ext cx="7086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92000" spcFirstLastPara="1" rIns="228600" wrap="square" tIns="137150">
            <a:noAutofit/>
          </a:bodyPr>
          <a:lstStyle>
            <a:lvl1pPr lv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0" y="2570163"/>
            <a:ext cx="2286000" cy="2573400"/>
          </a:xfrm>
          <a:prstGeom prst="rect">
            <a:avLst/>
          </a:prstGeom>
          <a:solidFill>
            <a:srgbClr val="D4BBFF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2" type="body"/>
          </p:nvPr>
        </p:nvSpPr>
        <p:spPr>
          <a:xfrm>
            <a:off x="2286001" y="2570163"/>
            <a:ext cx="2286000" cy="257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3" type="body"/>
          </p:nvPr>
        </p:nvSpPr>
        <p:spPr>
          <a:xfrm>
            <a:off x="4572000" y="2570162"/>
            <a:ext cx="2286000" cy="25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4" type="body"/>
          </p:nvPr>
        </p:nvSpPr>
        <p:spPr>
          <a:xfrm>
            <a:off x="6858000" y="2570162"/>
            <a:ext cx="2286000" cy="257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 (alt) gray">
  <p:cSld name="Title + 4 boxes (alt) gray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0" y="-1"/>
            <a:ext cx="7086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92000" spcFirstLastPara="1" rIns="228600" wrap="square" tIns="137150">
            <a:noAutofit/>
          </a:bodyPr>
          <a:lstStyle>
            <a:lvl1pPr lv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0" y="2570163"/>
            <a:ext cx="2286000" cy="257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2286001" y="2570163"/>
            <a:ext cx="2286000" cy="257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4" name="Google Shape;254;p30"/>
          <p:cNvSpPr txBox="1"/>
          <p:nvPr>
            <p:ph idx="3" type="body"/>
          </p:nvPr>
        </p:nvSpPr>
        <p:spPr>
          <a:xfrm>
            <a:off x="4572000" y="2570162"/>
            <a:ext cx="2286000" cy="2573400"/>
          </a:xfrm>
          <a:prstGeom prst="rect">
            <a:avLst/>
          </a:prstGeom>
          <a:solidFill>
            <a:srgbClr val="C1C7CD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4" type="body"/>
          </p:nvPr>
        </p:nvSpPr>
        <p:spPr>
          <a:xfrm>
            <a:off x="6858000" y="2570162"/>
            <a:ext cx="2286000" cy="2573400"/>
          </a:xfrm>
          <a:prstGeom prst="rect">
            <a:avLst/>
          </a:prstGeom>
          <a:solidFill>
            <a:srgbClr val="A2A9B0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">
  <p:cSld name="1_Thank you">
    <p:bg>
      <p:bgPr>
        <a:solidFill>
          <a:schemeClr val="l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210312" y="201168"/>
            <a:ext cx="4133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219456" y="1261873"/>
            <a:ext cx="4123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2" type="body"/>
          </p:nvPr>
        </p:nvSpPr>
        <p:spPr>
          <a:xfrm>
            <a:off x="223658" y="3205697"/>
            <a:ext cx="6405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00"/>
            </a:lvl1pPr>
            <a:lvl2pPr indent="-25908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–"/>
              <a:defRPr sz="600"/>
            </a:lvl2pPr>
            <a:lvl3pPr indent="-259080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•"/>
              <a:defRPr sz="600"/>
            </a:lvl3pPr>
            <a:lvl4pPr indent="-259080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–"/>
              <a:defRPr sz="600"/>
            </a:lvl4pPr>
            <a:lvl5pPr indent="-25907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480"/>
              <a:buChar char="»"/>
              <a:defRPr sz="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" name="Google Shape;75;p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">
  <p:cSld name="3 boxe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1" name="Google Shape;261;p31"/>
          <p:cNvSpPr txBox="1"/>
          <p:nvPr>
            <p:ph idx="2" type="body"/>
          </p:nvPr>
        </p:nvSpPr>
        <p:spPr>
          <a:xfrm>
            <a:off x="3044951" y="0"/>
            <a:ext cx="3045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2" name="Google Shape;262;p31"/>
          <p:cNvSpPr txBox="1"/>
          <p:nvPr>
            <p:ph idx="3" type="body"/>
          </p:nvPr>
        </p:nvSpPr>
        <p:spPr>
          <a:xfrm>
            <a:off x="6090348" y="0"/>
            <a:ext cx="3045000" cy="51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p3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 gray">
  <p:cSld name="3 boxes gra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7" name="Google Shape;267;p32"/>
          <p:cNvSpPr txBox="1"/>
          <p:nvPr>
            <p:ph idx="2" type="body"/>
          </p:nvPr>
        </p:nvSpPr>
        <p:spPr>
          <a:xfrm>
            <a:off x="3044951" y="0"/>
            <a:ext cx="3045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3" type="body"/>
          </p:nvPr>
        </p:nvSpPr>
        <p:spPr>
          <a:xfrm>
            <a:off x="6090348" y="0"/>
            <a:ext cx="30450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">
  <p:cSld name="4 boxe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0" y="0"/>
            <a:ext cx="2286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4" name="Google Shape;274;p33"/>
          <p:cNvSpPr txBox="1"/>
          <p:nvPr>
            <p:ph idx="2" type="body"/>
          </p:nvPr>
        </p:nvSpPr>
        <p:spPr>
          <a:xfrm>
            <a:off x="2286000" y="0"/>
            <a:ext cx="2286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3" type="body"/>
          </p:nvPr>
        </p:nvSpPr>
        <p:spPr>
          <a:xfrm>
            <a:off x="4572000" y="0"/>
            <a:ext cx="2286000" cy="51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6" name="Google Shape;276;p33"/>
          <p:cNvSpPr txBox="1"/>
          <p:nvPr>
            <p:ph idx="4" type="body"/>
          </p:nvPr>
        </p:nvSpPr>
        <p:spPr>
          <a:xfrm>
            <a:off x="6858000" y="0"/>
            <a:ext cx="2286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28600" lIns="219450" spcFirstLastPara="1" rIns="228600" wrap="square" tIns="20115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lt2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>
                <a:solidFill>
                  <a:schemeClr val="lt2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•"/>
              <a:defRPr>
                <a:solidFill>
                  <a:schemeClr val="lt2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–"/>
              <a:defRPr>
                <a:solidFill>
                  <a:schemeClr val="lt2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120"/>
              <a:buChar char="»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8" name="Google Shape;278;p33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 gray">
  <p:cSld name="4 boxes gra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0" y="0"/>
            <a:ext cx="2286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2" type="body"/>
          </p:nvPr>
        </p:nvSpPr>
        <p:spPr>
          <a:xfrm>
            <a:off x="2286000" y="0"/>
            <a:ext cx="2286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2" name="Google Shape;282;p34"/>
          <p:cNvSpPr txBox="1"/>
          <p:nvPr>
            <p:ph idx="3" type="body"/>
          </p:nvPr>
        </p:nvSpPr>
        <p:spPr>
          <a:xfrm>
            <a:off x="4572000" y="0"/>
            <a:ext cx="22860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3" name="Google Shape;283;p34"/>
          <p:cNvSpPr txBox="1"/>
          <p:nvPr>
            <p:ph idx="4" type="body"/>
          </p:nvPr>
        </p:nvSpPr>
        <p:spPr>
          <a:xfrm>
            <a:off x="6858000" y="0"/>
            <a:ext cx="2286000" cy="5148000"/>
          </a:xfrm>
          <a:prstGeom prst="rect">
            <a:avLst/>
          </a:prstGeom>
          <a:solidFill>
            <a:srgbClr val="C1C7CD"/>
          </a:solidFill>
          <a:ln>
            <a:noFill/>
          </a:ln>
        </p:spPr>
        <p:txBody>
          <a:bodyPr anchorCtr="0" anchor="t" bIns="228600" lIns="219450" spcFirstLastPara="1" rIns="228600" wrap="square" tIns="124357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>
                <a:solidFill>
                  <a:schemeClr val="dk1"/>
                </a:solidFill>
              </a:defRPr>
            </a:lvl1pPr>
            <a:lvl2pPr indent="-299719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2pPr>
            <a:lvl3pPr indent="-29971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>
                <a:solidFill>
                  <a:schemeClr val="dk1"/>
                </a:solidFill>
              </a:defRPr>
            </a:lvl3pPr>
            <a:lvl4pPr indent="-29971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–"/>
              <a:defRPr>
                <a:solidFill>
                  <a:schemeClr val="dk1"/>
                </a:solidFill>
              </a:defRPr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BM sign off">
  <p:cSld name="1_IBM sign off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Qiskit logo" id="289" name="Google Shape;28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6004" y="1707750"/>
            <a:ext cx="1729996" cy="172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 off">
  <p:cSld name="IBM sign off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BM 8-bar logo" id="293" name="Google Shape;2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23196" y="2312885"/>
            <a:ext cx="1297608" cy="51773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7" name="Google Shape;29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3 line)">
  <p:cSld name="Cover (3 line)">
    <p:bg>
      <p:bgPr>
        <a:solidFill>
          <a:srgbClr val="17171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"/>
          <p:cNvSpPr txBox="1"/>
          <p:nvPr>
            <p:ph type="title"/>
          </p:nvPr>
        </p:nvSpPr>
        <p:spPr>
          <a:xfrm>
            <a:off x="210312" y="201168"/>
            <a:ext cx="4142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216662" y="1754892"/>
            <a:ext cx="41355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" type="body"/>
          </p:nvPr>
        </p:nvSpPr>
        <p:spPr>
          <a:xfrm>
            <a:off x="216661" y="2021302"/>
            <a:ext cx="41319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cxnSp>
        <p:nvCxnSpPr>
          <p:cNvPr id="81" name="Google Shape;81;p5"/>
          <p:cNvCxnSpPr/>
          <p:nvPr/>
        </p:nvCxnSpPr>
        <p:spPr>
          <a:xfrm>
            <a:off x="235892" y="1535662"/>
            <a:ext cx="548700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2" name="Google Shape;8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4659672"/>
            <a:ext cx="1125998" cy="35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2 - 1/2)">
  <p:cSld name="Title + 2 columns (1/2 - 1/2)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"/>
          <p:cNvSpPr txBox="1"/>
          <p:nvPr>
            <p:ph idx="1" type="body"/>
          </p:nvPr>
        </p:nvSpPr>
        <p:spPr>
          <a:xfrm>
            <a:off x="4791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6" name="Google Shape;86;p6"/>
          <p:cNvSpPr txBox="1"/>
          <p:nvPr>
            <p:ph idx="2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299720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Char char="»"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129710"/>
            <a:ext cx="1125998" cy="3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 + 1 colum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"/>
          <p:cNvSpPr txBox="1"/>
          <p:nvPr>
            <p:ph idx="1" type="body"/>
          </p:nvPr>
        </p:nvSpPr>
        <p:spPr>
          <a:xfrm>
            <a:off x="219456" y="1243584"/>
            <a:ext cx="87054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7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4" name="Google Shape;9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ooter)">
  <p:cSld name="Blank (footer)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 + 1 column + imag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+ image">
  <p:cSld name="Title + 2 column + imag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type="title"/>
          </p:nvPr>
        </p:nvSpPr>
        <p:spPr>
          <a:xfrm>
            <a:off x="210312" y="201168"/>
            <a:ext cx="4142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219456" y="1243584"/>
            <a:ext cx="1837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10" name="Google Shape;110;p1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2" name="Google Shape;112;p10"/>
          <p:cNvSpPr txBox="1"/>
          <p:nvPr>
            <p:ph idx="3" type="body"/>
          </p:nvPr>
        </p:nvSpPr>
        <p:spPr>
          <a:xfrm>
            <a:off x="2505456" y="1243584"/>
            <a:ext cx="18378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13" name="Google Shape;11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1" y="128929"/>
            <a:ext cx="1126003" cy="3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10312" y="201168"/>
            <a:ext cx="41421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20" u="none" cap="none" strike="noStrik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91456" y="201168"/>
            <a:ext cx="4123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161616"/>
              </a:buClr>
              <a:buSzPts val="126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9719" lvl="1" marL="9144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TR"/>
              <a:buChar char="–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9719" lvl="2" marL="13716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9719" lvl="3" marL="18288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9720" lvl="4" marL="2286000" marR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09181" lvl="5" marL="27432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9181" lvl="6" marL="32004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9181" lvl="7" marL="36576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9181" lvl="8" marL="4114800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69"/>
              <a:buFont typeface="Arial"/>
              <a:buChar char="»"/>
              <a:defRPr b="0" i="0" sz="12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descr="Outside edge tick marks for alignment" id="10" name="Google Shape;10;p1"/>
          <p:cNvGrpSpPr/>
          <p:nvPr/>
        </p:nvGrpSpPr>
        <p:grpSpPr>
          <a:xfrm>
            <a:off x="-110170" y="-110490"/>
            <a:ext cx="9364280" cy="5364480"/>
            <a:chOff x="-109790" y="-110490"/>
            <a:chExt cx="9364280" cy="5364480"/>
          </a:xfrm>
        </p:grpSpPr>
        <p:grpSp>
          <p:nvGrpSpPr>
            <p:cNvPr id="11" name="Google Shape;11;p1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12" name="Google Shape;12;p1"/>
              <p:cNvCxnSpPr/>
              <p:nvPr/>
            </p:nvCxnSpPr>
            <p:spPr>
              <a:xfrm rot="-5400000">
                <a:off x="152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 rot="-5400000">
                <a:off x="1981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 rot="-5400000">
                <a:off x="2209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 rot="-5400000">
                <a:off x="2438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 rot="-5400000">
                <a:off x="4267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 rot="-5400000">
                <a:off x="4495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 rot="-5400000">
                <a:off x="4724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 rot="-5400000">
                <a:off x="65532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 rot="-5400000">
                <a:off x="67818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 rot="-5400000">
                <a:off x="7010400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 rot="-5400000">
                <a:off x="8839132" y="-762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1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24" name="Google Shape;24;p1"/>
              <p:cNvCxnSpPr/>
              <p:nvPr/>
            </p:nvCxnSpPr>
            <p:spPr>
              <a:xfrm rot="-5400000">
                <a:off x="152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1"/>
              <p:cNvCxnSpPr/>
              <p:nvPr/>
            </p:nvCxnSpPr>
            <p:spPr>
              <a:xfrm rot="-5400000">
                <a:off x="1981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 rot="-5400000">
                <a:off x="2209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 rot="-5400000">
                <a:off x="2438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 rot="-5400000">
                <a:off x="4267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 rot="-5400000">
                <a:off x="4495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 rot="-5400000">
                <a:off x="4724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 rot="-5400000">
                <a:off x="65532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 rot="-5400000">
                <a:off x="67818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 rot="-5400000">
                <a:off x="7010400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 rot="-5400000">
                <a:off x="8839132" y="5219700"/>
                <a:ext cx="152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5" name="Google Shape;35;p1"/>
            <p:cNvGrpSpPr/>
            <p:nvPr/>
          </p:nvGrpSpPr>
          <p:grpSpPr>
            <a:xfrm>
              <a:off x="-109790" y="237744"/>
              <a:ext cx="91500" cy="4664456"/>
              <a:chOff x="-109790" y="237744"/>
              <a:chExt cx="91500" cy="4664456"/>
            </a:xfrm>
          </p:grpSpPr>
          <p:cxnSp>
            <p:nvCxnSpPr>
              <p:cNvPr id="36" name="Google Shape;36;p1"/>
              <p:cNvCxnSpPr/>
              <p:nvPr/>
            </p:nvCxnSpPr>
            <p:spPr>
              <a:xfrm rot="10800000">
                <a:off x="-109790" y="65379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1"/>
              <p:cNvCxnSpPr/>
              <p:nvPr/>
            </p:nvCxnSpPr>
            <p:spPr>
              <a:xfrm rot="10800000">
                <a:off x="-109790" y="128930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 rot="10800000">
                <a:off x="-109790" y="192938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 rot="10800000">
                <a:off x="-109790" y="2570990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10800000">
                <a:off x="-109790" y="320954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10800000">
                <a:off x="-109790" y="384962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10800000">
                <a:off x="-109790" y="449427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10800000">
                <a:off x="-109790" y="23774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 rot="10800000">
                <a:off x="-109790" y="4902200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5" name="Google Shape;45;p1"/>
            <p:cNvGrpSpPr/>
            <p:nvPr/>
          </p:nvGrpSpPr>
          <p:grpSpPr>
            <a:xfrm>
              <a:off x="9162990" y="237744"/>
              <a:ext cx="91500" cy="4663440"/>
              <a:chOff x="-109790" y="231394"/>
              <a:chExt cx="91500" cy="4663440"/>
            </a:xfrm>
          </p:grpSpPr>
          <p:cxnSp>
            <p:nvCxnSpPr>
              <p:cNvPr id="46" name="Google Shape;46;p1"/>
              <p:cNvCxnSpPr/>
              <p:nvPr/>
            </p:nvCxnSpPr>
            <p:spPr>
              <a:xfrm rot="10800000">
                <a:off x="-109790" y="64744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 rot="10800000">
                <a:off x="-109790" y="128295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 rot="10800000">
                <a:off x="-109790" y="192303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 rot="10800000">
                <a:off x="-109790" y="256311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 rot="10800000">
                <a:off x="-109790" y="320319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 rot="10800000">
                <a:off x="-109790" y="384327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 rot="10800000">
                <a:off x="-109790" y="4487926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 rot="10800000">
                <a:off x="-109790" y="23139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 rot="10800000">
                <a:off x="-109790" y="4894834"/>
                <a:ext cx="9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6" orient="horz" pos="812">
          <p15:clr>
            <a:srgbClr val="F26B43"/>
          </p15:clr>
        </p15:guide>
        <p15:guide id="17" orient="horz" pos="1620">
          <p15:clr>
            <a:srgbClr val="F26B43"/>
          </p15:clr>
        </p15:guide>
        <p15:guide id="18" orient="horz" pos="1216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6" Type="http://schemas.openxmlformats.org/officeDocument/2006/relationships/image" Target="../media/image4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40.jpg"/><Relationship Id="rId5" Type="http://schemas.openxmlformats.org/officeDocument/2006/relationships/image" Target="../media/image38.jpg"/><Relationship Id="rId6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hyperlink" Target="https://github.com/jvscursulim/tdc_talk" TargetMode="External"/><Relationship Id="rId5" Type="http://schemas.openxmlformats.org/officeDocument/2006/relationships/hyperlink" Target="https://www.linkedin.com/in/jvscursulim/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7.png"/><Relationship Id="rId8" Type="http://schemas.openxmlformats.org/officeDocument/2006/relationships/hyperlink" Target="https://github.com/jvscursuli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qiskit.org/" TargetMode="External"/><Relationship Id="rId4" Type="http://schemas.openxmlformats.org/officeDocument/2006/relationships/hyperlink" Target="https://github.com/Qiskit/qiskit" TargetMode="External"/><Relationship Id="rId5" Type="http://schemas.openxmlformats.org/officeDocument/2006/relationships/hyperlink" Target="https://qiskit.org/textbook/preface.html" TargetMode="External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7.jpg"/><Relationship Id="rId8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555555"/>
              </a:solidFill>
              <a:highlight>
                <a:srgbClr val="F8F8F8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2"/>
                </a:solidFill>
              </a:rPr>
              <a:t>Aplicando o algoritmo de Grover e qRAM para resolver o puzzle game lights out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4" name="Google Shape;30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Palestrante: José Victor Soares Scursulim</a:t>
            </a:r>
            <a:endParaRPr/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Mestre em Física | IBM Qiskit Advocate | Certified Qiskit Developer</a:t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5" y="4135825"/>
            <a:ext cx="747975" cy="7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000" y="3919538"/>
            <a:ext cx="2599311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5065450" y="3207850"/>
            <a:ext cx="4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651" y="654050"/>
            <a:ext cx="4627499" cy="308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504" y="3793800"/>
            <a:ext cx="4522875" cy="12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7"/>
          <p:cNvSpPr txBox="1"/>
          <p:nvPr/>
        </p:nvSpPr>
        <p:spPr>
          <a:xfrm>
            <a:off x="89750" y="82000"/>
            <a:ext cx="381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Aplicações: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●"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Buscas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●"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Problemas de otimização do tipo satisfatibilidade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●"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Sistemas de equações lineares em módulo 2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●"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Outras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0" y="136775"/>
            <a:ext cx="5227126" cy="20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425" y="564025"/>
            <a:ext cx="35623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00" y="2571750"/>
            <a:ext cx="4151777" cy="20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177" y="2528825"/>
            <a:ext cx="4558423" cy="222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2400"/>
              <a:t>3. qRAM</a:t>
            </a:r>
            <a:endParaRPr sz="2400"/>
          </a:p>
        </p:txBody>
      </p:sp>
      <p:pic>
        <p:nvPicPr>
          <p:cNvPr id="387" name="Google Shape;3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953" y="84925"/>
            <a:ext cx="3254374" cy="21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950" y="2317790"/>
            <a:ext cx="6273200" cy="27764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/>
        </p:nvSpPr>
        <p:spPr>
          <a:xfrm>
            <a:off x="5897150" y="852538"/>
            <a:ext cx="212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Seth Lloyd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2400"/>
              <a:t>4. Lights Out</a:t>
            </a:r>
            <a:endParaRPr sz="2400"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99" y="894025"/>
            <a:ext cx="2231850" cy="320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225" y="553825"/>
            <a:ext cx="4005750" cy="43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0"/>
          <p:cNvSpPr txBox="1"/>
          <p:nvPr/>
        </p:nvSpPr>
        <p:spPr>
          <a:xfrm>
            <a:off x="92475" y="761200"/>
            <a:ext cx="2063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O Lights Out é um jogo eletrônico criado pela Tiger em 1995. O jogo consiste em um layout quadrado de lâmpadas que inicialmente são ligadas </a:t>
            </a: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aleatoriamente. O objetivo é apagar todas as lâmpadas ligando ou desligando lâmpadas do layout, lembrando que ao acionar uma lâmpada ela liga ou desliga vizinhas na vertical ou na horizontal.</a:t>
            </a:r>
            <a:r>
              <a:rPr lang="pt-BR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49" y="43125"/>
            <a:ext cx="2328974" cy="18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6" y="1930400"/>
            <a:ext cx="2212525" cy="32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599" y="760625"/>
            <a:ext cx="3137801" cy="37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5087" y="501550"/>
            <a:ext cx="2776625" cy="40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/>
        </p:nvSpPr>
        <p:spPr>
          <a:xfrm>
            <a:off x="105975" y="106250"/>
            <a:ext cx="6637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Contato</a:t>
            </a:r>
            <a:endParaRPr sz="41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21950"/>
            <a:ext cx="1169600" cy="11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938" y="1039987"/>
            <a:ext cx="2117325" cy="21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2"/>
          <p:cNvSpPr txBox="1"/>
          <p:nvPr/>
        </p:nvSpPr>
        <p:spPr>
          <a:xfrm>
            <a:off x="64725" y="3275350"/>
            <a:ext cx="37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https://www.linkedin.com/in/jvscursulim/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4" name="Google Shape;41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3838" y="1907388"/>
            <a:ext cx="2362199" cy="13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775" y="1381448"/>
            <a:ext cx="2092725" cy="20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2"/>
          <p:cNvSpPr txBox="1"/>
          <p:nvPr/>
        </p:nvSpPr>
        <p:spPr>
          <a:xfrm>
            <a:off x="4572000" y="827350"/>
            <a:ext cx="43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8"/>
              </a:rPr>
              <a:t>https://github.com/jvscursulim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52"/>
          <p:cNvSpPr txBox="1"/>
          <p:nvPr/>
        </p:nvSpPr>
        <p:spPr>
          <a:xfrm>
            <a:off x="4602850" y="3502275"/>
            <a:ext cx="444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9"/>
              </a:rPr>
              <a:t>https://github.com/jvscursulim/tdc_talk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0" y="66529"/>
            <a:ext cx="2573126" cy="14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2617975" y="572500"/>
            <a:ext cx="605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O Qiskit é uma SDK open-source para trabalhar com computadores quânticos ao nível de pulsos, circuitos e aplicações modulares. O Qiskit é o elemento principal para usar os computadores quânticos da IBM via nuvem.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113825" y="3258050"/>
            <a:ext cx="892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Se você programa em Python, você está a um </a:t>
            </a:r>
            <a:r>
              <a:rPr b="1" lang="pt-BR" sz="2400">
                <a:latin typeface="IBM Plex Sans"/>
                <a:ea typeface="IBM Plex Sans"/>
                <a:cs typeface="IBM Plex Sans"/>
                <a:sym typeface="IBM Plex Sans"/>
              </a:rPr>
              <a:t>pip install qiskit </a:t>
            </a: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de distância dos seus primeiros passos na computação quântica.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/>
        </p:nvSpPr>
        <p:spPr>
          <a:xfrm>
            <a:off x="138300" y="194300"/>
            <a:ext cx="51405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Links importantes: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Página principal: </a:t>
            </a:r>
            <a:r>
              <a:rPr lang="pt-BR" sz="24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https://qiskit.org/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GitHub: </a:t>
            </a:r>
            <a:r>
              <a:rPr lang="pt-BR" sz="24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https://github.com/Qiskit/qiskit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Livro texto: </a:t>
            </a:r>
            <a:r>
              <a:rPr lang="pt-BR" sz="24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https://qiskit.org/textbook/preface.html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350" y="535213"/>
            <a:ext cx="2673675" cy="26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/>
        </p:nvSpPr>
        <p:spPr>
          <a:xfrm>
            <a:off x="4133300" y="3192250"/>
            <a:ext cx="4553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QR Code que leva a um vídeo meu explicando como dar os primeiros passos no Qiskit.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2400"/>
              <a:t>1. </a:t>
            </a:r>
            <a:r>
              <a:rPr lang="pt-BR" sz="2400"/>
              <a:t>Introdução</a:t>
            </a:r>
            <a:endParaRPr sz="2400"/>
          </a:p>
        </p:txBody>
      </p:sp>
      <p:pic>
        <p:nvPicPr>
          <p:cNvPr id="327" name="Google Shape;3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2" y="621711"/>
            <a:ext cx="2415126" cy="333073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/>
        </p:nvSpPr>
        <p:spPr>
          <a:xfrm>
            <a:off x="130363" y="4026575"/>
            <a:ext cx="241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Richard Feynman</a:t>
            </a:r>
            <a:endParaRPr sz="24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2963950" y="1368900"/>
            <a:ext cx="5060700" cy="2977800"/>
          </a:xfrm>
          <a:prstGeom prst="wedgeRoundRectCallout">
            <a:avLst>
              <a:gd fmla="val -75392" name="adj1"/>
              <a:gd fmla="val -4842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21212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“Nature isn't classical, dammit, and if you want to make a simulation of nature, you'd better make it quantum mechanical, and by golly it's a wonderful problem, because it doesn't look so easy.”</a:t>
            </a:r>
            <a:endParaRPr sz="2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75" y="106775"/>
            <a:ext cx="7097299" cy="47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" y="83250"/>
            <a:ext cx="2528175" cy="17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59" y="2078249"/>
            <a:ext cx="3345571" cy="8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203" y="2868024"/>
            <a:ext cx="3113076" cy="22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7089" y="83250"/>
            <a:ext cx="2096700" cy="20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100" y="2343250"/>
            <a:ext cx="2780075" cy="27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0701" y="83249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1800" y="2343250"/>
            <a:ext cx="2661075" cy="2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/>
        </p:nvSpPr>
        <p:spPr>
          <a:xfrm>
            <a:off x="228600" y="192100"/>
            <a:ext cx="735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A computação quântica é intrinsecamente probabilística, e explora as seguintes propriedades da física quântica para obter vantagem computacional em relação ao paradigma clássico: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●"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Superposição de estados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●"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Emaranhamento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●"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Fases relativas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●"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Interferência de amplitudes de probabilidade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174" y="1772549"/>
            <a:ext cx="4125651" cy="14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0" y="1199900"/>
            <a:ext cx="5042425" cy="2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975" y="978375"/>
            <a:ext cx="3903026" cy="29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idx="3" type="body"/>
          </p:nvPr>
        </p:nvSpPr>
        <p:spPr>
          <a:xfrm>
            <a:off x="219456" y="173736"/>
            <a:ext cx="18927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2400"/>
              <a:t>2. Algoritmo de Grover</a:t>
            </a:r>
            <a:endParaRPr sz="2400"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38" y="1106525"/>
            <a:ext cx="1964125" cy="16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/>
        </p:nvSpPr>
        <p:spPr>
          <a:xfrm>
            <a:off x="183750" y="2907075"/>
            <a:ext cx="18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Lov Grover</a:t>
            </a:r>
            <a:endParaRPr sz="24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2390350" y="41750"/>
            <a:ext cx="532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O algoritmo de Grover foi proposto em 1996 e com ele demonstrou-se que a computação quântica resolveria de forma mais eficiente o problema de buscas em base de dados não </a:t>
            </a: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estruturados.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2429300" y="3103150"/>
            <a:ext cx="630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Complexidade computacional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IBM Plex Sans"/>
                <a:ea typeface="IBM Plex Sans"/>
                <a:cs typeface="IBM Plex Sans"/>
                <a:sym typeface="IBM Plex Sans"/>
              </a:rPr>
              <a:t>Clássico: O(N) vs Quântico: O(sqrt(N))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BM Quantum Master (Light)">
  <a:themeElements>
    <a:clrScheme name="Qiskit">
      <a:dk1>
        <a:srgbClr val="121619"/>
      </a:dk1>
      <a:lt1>
        <a:srgbClr val="F2F3F8"/>
      </a:lt1>
      <a:dk2>
        <a:srgbClr val="000000"/>
      </a:dk2>
      <a:lt2>
        <a:srgbClr val="FFFFFF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4589FF"/>
      </a:hlink>
      <a:folHlink>
        <a:srgbClr val="A6C8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